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8" d="100"/>
          <a:sy n="68" d="100"/>
        </p:scale>
        <p:origin x="1932" y="-20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E0E32-9281-431B-92C9-6608813B9261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A17DC-2F1A-4492-9EB9-84AE18932B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55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A17DC-2F1A-4492-9EB9-84AE18932BC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0911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A17DC-2F1A-4492-9EB9-84AE18932BCB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2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007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323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128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0511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406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408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038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72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778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582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32196-011A-4ADD-A53C-F8AA5CA74C26}" type="datetimeFigureOut">
              <a:rPr lang="en-IN" smtClean="0"/>
              <a:t>11/12/2019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68661-71F3-40F2-85FA-8DF3A51F88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327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fficebsog@gmail.com" TargetMode="External"/><Relationship Id="rId5" Type="http://schemas.openxmlformats.org/officeDocument/2006/relationships/hyperlink" Target="mailto:presidentbsog@gmail.com" TargetMode="External"/><Relationship Id="rId4" Type="http://schemas.openxmlformats.org/officeDocument/2006/relationships/hyperlink" Target="http://www.bsog.i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bsog@gmail.com/presidentbsog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6" y="21573"/>
            <a:ext cx="6802307" cy="524576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490" y="1559655"/>
            <a:ext cx="5915025" cy="2455035"/>
          </a:xfrm>
        </p:spPr>
        <p:txBody>
          <a:bodyPr>
            <a:normAutofit fontScale="90000"/>
          </a:bodyPr>
          <a:lstStyle/>
          <a:p>
            <a:pPr algn="ctr"/>
            <a:r>
              <a:rPr lang="en-IN" sz="2800" b="1" dirty="0" smtClean="0"/>
              <a:t>BANGALORE SOCIETY OF OBSTETRICS AND GYNAECOLOGY</a:t>
            </a:r>
            <a:br>
              <a:rPr lang="en-IN" sz="2800" b="1" dirty="0" smtClean="0"/>
            </a:br>
            <a:r>
              <a:rPr lang="en-IN" sz="2800" b="1" dirty="0" smtClean="0"/>
              <a:t>GNANAVARSHA 2019-20</a:t>
            </a:r>
            <a:br>
              <a:rPr lang="en-IN" sz="2800" b="1" dirty="0" smtClean="0"/>
            </a:br>
            <a:r>
              <a:rPr lang="en-IN" sz="2800" b="1" dirty="0" smtClean="0"/>
              <a:t>Theme: Conquering challenges in </a:t>
            </a:r>
            <a:r>
              <a:rPr lang="en-IN" sz="2800" b="1" dirty="0" err="1" smtClean="0"/>
              <a:t>womens</a:t>
            </a:r>
            <a:r>
              <a:rPr lang="en-IN" sz="2800" b="1" dirty="0" smtClean="0"/>
              <a:t> health</a:t>
            </a:r>
            <a:br>
              <a:rPr lang="en-IN" sz="2800" b="1" dirty="0" smtClean="0"/>
            </a:br>
            <a:r>
              <a:rPr lang="en-IN" sz="2800" b="1" dirty="0" smtClean="0"/>
              <a:t>4</a:t>
            </a:r>
            <a:r>
              <a:rPr lang="en-IN" sz="2800" b="1" baseline="30000" dirty="0" smtClean="0"/>
              <a:t>th</a:t>
            </a:r>
            <a:r>
              <a:rPr lang="en-IN" sz="2800" b="1" dirty="0" smtClean="0"/>
              <a:t> &amp; 5</a:t>
            </a:r>
            <a:r>
              <a:rPr lang="en-IN" sz="2800" b="1" baseline="30000" dirty="0" smtClean="0"/>
              <a:t>th</a:t>
            </a:r>
            <a:r>
              <a:rPr lang="en-IN" sz="2800" b="1" dirty="0" smtClean="0"/>
              <a:t> January 2020</a:t>
            </a:r>
            <a:br>
              <a:rPr lang="en-IN" sz="2800" b="1" dirty="0" smtClean="0"/>
            </a:br>
            <a:r>
              <a:rPr lang="en-IN" sz="2800" b="1" dirty="0" smtClean="0"/>
              <a:t>Venue: </a:t>
            </a:r>
            <a:r>
              <a:rPr lang="en-IN" sz="2800" b="1" dirty="0" err="1" smtClean="0"/>
              <a:t>Vruksha</a:t>
            </a:r>
            <a:r>
              <a:rPr lang="en-IN" sz="2800" b="1" dirty="0" smtClean="0"/>
              <a:t> Hall, </a:t>
            </a:r>
            <a:r>
              <a:rPr lang="en-IN" sz="2800" b="1" dirty="0" err="1" smtClean="0"/>
              <a:t>Gayathri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Vihar</a:t>
            </a:r>
            <a:r>
              <a:rPr lang="en-IN" sz="2800" b="1" dirty="0" smtClean="0"/>
              <a:t> palace Grounds , Bengaluru</a:t>
            </a:r>
            <a:endParaRPr lang="en-IN" sz="28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00"/>
          <a:stretch/>
        </p:blipFill>
        <p:spPr>
          <a:xfrm>
            <a:off x="-1" y="5245768"/>
            <a:ext cx="6858001" cy="5976015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5" y="0"/>
            <a:ext cx="1369460" cy="16196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735" y="11165431"/>
            <a:ext cx="2316571" cy="7807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9478" y="4350023"/>
            <a:ext cx="5540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/>
              <a:t>PROPOSED SCIENTIFIC PROGRAMME</a:t>
            </a:r>
          </a:p>
          <a:p>
            <a:pPr algn="ctr"/>
            <a:endParaRPr lang="en-IN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0146" y="4822155"/>
            <a:ext cx="3515710" cy="4071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b="1" dirty="0" smtClean="0"/>
              <a:t>Caesarean Workshop:</a:t>
            </a:r>
          </a:p>
          <a:p>
            <a:r>
              <a:rPr lang="en-IN" b="1" dirty="0" smtClean="0"/>
              <a:t>Symposium on </a:t>
            </a:r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Safety First</a:t>
            </a:r>
          </a:p>
          <a:p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Video Session on Fine tuning skills</a:t>
            </a:r>
          </a:p>
          <a:p>
            <a:r>
              <a:rPr lang="en-IN" b="1" dirty="0" smtClean="0"/>
              <a:t>Keynote addresses: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rgbClr val="FF0000"/>
                </a:solidFill>
              </a:rPr>
              <a:t>Tackling  Haemorrhage from lower Uterine segment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rgbClr val="FF0000"/>
                </a:solidFill>
              </a:rPr>
              <a:t>Managing Placenta accrete</a:t>
            </a:r>
          </a:p>
          <a:p>
            <a:r>
              <a:rPr lang="en-IN" b="1" dirty="0" smtClean="0"/>
              <a:t>Panel Discussion: </a:t>
            </a:r>
            <a:r>
              <a:rPr lang="en-IN" b="1" dirty="0" err="1">
                <a:solidFill>
                  <a:srgbClr val="FFFF00"/>
                </a:solidFill>
              </a:rPr>
              <a:t>Medicolegal</a:t>
            </a:r>
            <a:r>
              <a:rPr lang="en-IN" b="1" dirty="0">
                <a:solidFill>
                  <a:srgbClr val="FFFF00"/>
                </a:solidFill>
              </a:rPr>
              <a:t> pitfalls, Optimizing LSCS Rate , Role of </a:t>
            </a:r>
            <a:r>
              <a:rPr lang="en-IN" b="1" dirty="0" smtClean="0">
                <a:solidFill>
                  <a:srgbClr val="FFFF00"/>
                </a:solidFill>
              </a:rPr>
              <a:t>TOLAC</a:t>
            </a:r>
          </a:p>
          <a:p>
            <a:endParaRPr lang="en-IN" b="1" dirty="0">
              <a:solidFill>
                <a:srgbClr val="FFFF00"/>
              </a:solidFill>
            </a:endParaRPr>
          </a:p>
          <a:p>
            <a:endParaRPr lang="en-IN" b="1" dirty="0" smtClean="0">
              <a:solidFill>
                <a:srgbClr val="FFFF00"/>
              </a:solidFill>
            </a:endParaRPr>
          </a:p>
          <a:p>
            <a:endParaRPr lang="en-IN" b="1" dirty="0">
              <a:solidFill>
                <a:srgbClr val="FFFF00"/>
              </a:solidFill>
            </a:endParaRPr>
          </a:p>
        </p:txBody>
      </p:sp>
      <p:sp>
        <p:nvSpPr>
          <p:cNvPr id="12" name="Flowchart: Document 11"/>
          <p:cNvSpPr/>
          <p:nvPr/>
        </p:nvSpPr>
        <p:spPr>
          <a:xfrm>
            <a:off x="0" y="8251368"/>
            <a:ext cx="3829915" cy="1475550"/>
          </a:xfrm>
          <a:prstGeom prst="flowChartDocumen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ORATIONS:</a:t>
            </a:r>
          </a:p>
          <a:p>
            <a:endParaRPr lang="en-IN" dirty="0" smtClean="0"/>
          </a:p>
          <a:p>
            <a:r>
              <a:rPr lang="en-IN" dirty="0" smtClean="0"/>
              <a:t>Dr. P R Desai –Astra Zeneca Oration</a:t>
            </a:r>
          </a:p>
          <a:p>
            <a:r>
              <a:rPr lang="en-IN" dirty="0" smtClean="0"/>
              <a:t>Dr. </a:t>
            </a:r>
            <a:r>
              <a:rPr lang="en-IN" dirty="0" err="1" smtClean="0"/>
              <a:t>Sulochana</a:t>
            </a:r>
            <a:r>
              <a:rPr lang="en-IN" dirty="0" smtClean="0"/>
              <a:t> </a:t>
            </a:r>
            <a:r>
              <a:rPr lang="en-IN" dirty="0" err="1" smtClean="0"/>
              <a:t>Gunasheela</a:t>
            </a:r>
            <a:r>
              <a:rPr lang="en-IN" dirty="0" smtClean="0"/>
              <a:t> Oration</a:t>
            </a:r>
            <a:endParaRPr lang="en-IN" dirty="0"/>
          </a:p>
          <a:p>
            <a:r>
              <a:rPr lang="en-IN" dirty="0" smtClean="0"/>
              <a:t>BSOG Oration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13" name="Trapezoid 12"/>
          <p:cNvSpPr/>
          <p:nvPr/>
        </p:nvSpPr>
        <p:spPr>
          <a:xfrm>
            <a:off x="3636003" y="4822155"/>
            <a:ext cx="3048576" cy="1463945"/>
          </a:xfrm>
          <a:prstGeom prst="trapezoi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Symposium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rgbClr val="00B050"/>
                </a:solidFill>
              </a:rPr>
              <a:t>Practising Preventive Obstetrics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rgbClr val="00B050"/>
                </a:solidFill>
              </a:rPr>
              <a:t>Medical Disorders in Pregnancy</a:t>
            </a:r>
            <a:endParaRPr lang="en-IN" b="1" dirty="0">
              <a:solidFill>
                <a:srgbClr val="00B050"/>
              </a:solidFill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3575856" y="6307674"/>
            <a:ext cx="3282145" cy="1890395"/>
          </a:xfrm>
          <a:prstGeom prst="homeP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KEY NOTE ADDRESSES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Modern Evidence in Management of preterm birth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INVITED LECTURES on Perinatal Health</a:t>
            </a:r>
            <a:endParaRPr lang="en-IN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Flowchart: Card 14"/>
          <p:cNvSpPr/>
          <p:nvPr/>
        </p:nvSpPr>
        <p:spPr>
          <a:xfrm rot="20949546">
            <a:off x="346311" y="9684997"/>
            <a:ext cx="3511847" cy="1217390"/>
          </a:xfrm>
          <a:prstGeom prst="flowChartPunchedCar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dirty="0" smtClean="0"/>
              <a:t>YOUNG TALENT PROMOTION.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IN" dirty="0" smtClean="0"/>
              <a:t>FREE PAPERS &amp; </a:t>
            </a:r>
          </a:p>
          <a:p>
            <a:pPr algn="ctr"/>
            <a:r>
              <a:rPr lang="en-IN" dirty="0" smtClean="0"/>
              <a:t>POSTER PRESENTATION</a:t>
            </a:r>
          </a:p>
        </p:txBody>
      </p:sp>
      <p:sp>
        <p:nvSpPr>
          <p:cNvPr id="16" name="Flowchart: Alternate Process 15"/>
          <p:cNvSpPr/>
          <p:nvPr/>
        </p:nvSpPr>
        <p:spPr>
          <a:xfrm>
            <a:off x="379478" y="11221783"/>
            <a:ext cx="2221832" cy="854603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KMC credit hours</a:t>
            </a:r>
            <a:endParaRPr lang="en-IN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Flowchart: Punched Tape 16"/>
          <p:cNvSpPr/>
          <p:nvPr/>
        </p:nvSpPr>
        <p:spPr>
          <a:xfrm rot="20490664">
            <a:off x="4506357" y="9164935"/>
            <a:ext cx="1860331" cy="780788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REGISTER NOW</a:t>
            </a:r>
            <a:endParaRPr lang="en-IN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7-Point Star 2"/>
          <p:cNvSpPr/>
          <p:nvPr/>
        </p:nvSpPr>
        <p:spPr>
          <a:xfrm>
            <a:off x="2601310" y="10061001"/>
            <a:ext cx="3318227" cy="2015385"/>
          </a:xfrm>
          <a:prstGeom prst="star7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Prizes are awarded for Free paper –poster and Young talent promotion 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75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42" y="649112"/>
            <a:ext cx="5801916" cy="1033162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REGISTRATION DETAILS:</a:t>
            </a:r>
            <a:br>
              <a:rPr lang="en-IN" dirty="0" smtClean="0"/>
            </a:br>
            <a:endParaRPr lang="en-I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942936"/>
              </p:ext>
            </p:extLst>
          </p:nvPr>
        </p:nvGraphicFramePr>
        <p:xfrm>
          <a:off x="610862" y="2049517"/>
          <a:ext cx="5636276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18138"/>
                <a:gridCol w="2818138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chemeClr val="tx1"/>
                          </a:solidFill>
                        </a:rPr>
                        <a:t>MEMBER (CONSULTANT)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 </a:t>
                      </a:r>
                      <a:r>
                        <a:rPr lang="en-IN" sz="1600" b="1" dirty="0" smtClean="0">
                          <a:solidFill>
                            <a:schemeClr val="tx1"/>
                          </a:solidFill>
                        </a:rPr>
                        <a:t>INR</a:t>
                      </a:r>
                      <a:r>
                        <a:rPr lang="en-IN" sz="1600" b="1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IN" sz="1600" b="1" dirty="0" smtClean="0">
                          <a:solidFill>
                            <a:schemeClr val="tx1"/>
                          </a:solidFill>
                        </a:rPr>
                        <a:t>1500 + 270 (tax)  1770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POST GRADUATE (MEMBER)</a:t>
                      </a:r>
                      <a:endParaRPr lang="en-IN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INR</a:t>
                      </a:r>
                      <a:r>
                        <a:rPr lang="en-IN" sz="1600" b="1" baseline="0" dirty="0" smtClean="0"/>
                        <a:t> 1000 + 18O (TAX) = 1180/-</a:t>
                      </a:r>
                      <a:endParaRPr lang="en-IN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NON MEMBER </a:t>
                      </a:r>
                      <a:endParaRPr lang="en-IN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INR 2000</a:t>
                      </a:r>
                      <a:r>
                        <a:rPr lang="en-IN" sz="1600" b="1" baseline="0" dirty="0" smtClean="0"/>
                        <a:t> + 360 (TAX) = 2360</a:t>
                      </a:r>
                      <a:endParaRPr lang="en-IN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8042" y="3563007"/>
            <a:ext cx="58019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SPOT REGISTRATION WILL NOT BE GETTING KMC HOURS CERTIFICATE</a:t>
            </a:r>
          </a:p>
          <a:p>
            <a:pPr algn="ctr"/>
            <a:endParaRPr lang="en-IN" dirty="0"/>
          </a:p>
          <a:p>
            <a:pPr algn="ctr"/>
            <a:endParaRPr lang="en-IN" dirty="0" smtClean="0"/>
          </a:p>
          <a:p>
            <a:pPr algn="ctr"/>
            <a:r>
              <a:rPr lang="en-IN" dirty="0" smtClean="0"/>
              <a:t>REGISTRATION FORM TO BE SENT TO</a:t>
            </a:r>
          </a:p>
          <a:p>
            <a:pPr algn="ctr"/>
            <a:endParaRPr lang="en-IN" dirty="0"/>
          </a:p>
          <a:p>
            <a:pPr algn="ctr"/>
            <a:r>
              <a:rPr lang="en-IN" dirty="0" smtClean="0"/>
              <a:t>BSOG, NO.16F, API BHAVANA, MILLERS TANK BED ROAD,</a:t>
            </a:r>
          </a:p>
          <a:p>
            <a:pPr algn="ctr"/>
            <a:r>
              <a:rPr lang="en-IN" dirty="0" smtClean="0"/>
              <a:t>VASANTHNAGAR, BENGALURU 560052</a:t>
            </a:r>
          </a:p>
          <a:p>
            <a:pPr algn="ctr"/>
            <a:r>
              <a:rPr lang="en-IN" dirty="0" smtClean="0"/>
              <a:t>PH: 22353515</a:t>
            </a:r>
          </a:p>
          <a:p>
            <a:pPr algn="ctr"/>
            <a:r>
              <a:rPr lang="en-IN" dirty="0" smtClean="0">
                <a:hlinkClick r:id="rId4"/>
              </a:rPr>
              <a:t>WWW.BSOG.IN</a:t>
            </a:r>
            <a:endParaRPr lang="en-IN" dirty="0" smtClean="0"/>
          </a:p>
          <a:p>
            <a:pPr algn="ctr"/>
            <a:r>
              <a:rPr lang="en-IN" dirty="0" smtClean="0"/>
              <a:t>EMAIL: </a:t>
            </a:r>
            <a:r>
              <a:rPr lang="en-IN" dirty="0" smtClean="0">
                <a:hlinkClick r:id="rId5"/>
              </a:rPr>
              <a:t>presidentbsog@gmail.com</a:t>
            </a:r>
            <a:r>
              <a:rPr lang="en-IN" dirty="0" smtClean="0"/>
              <a:t> / </a:t>
            </a:r>
            <a:r>
              <a:rPr lang="en-IN" dirty="0" smtClean="0">
                <a:hlinkClick r:id="rId6"/>
              </a:rPr>
              <a:t>officebsog@gmail.com</a:t>
            </a:r>
            <a:endParaRPr lang="en-IN" dirty="0" smtClean="0"/>
          </a:p>
          <a:p>
            <a:pPr algn="ctr"/>
            <a:endParaRPr lang="en-IN" dirty="0"/>
          </a:p>
          <a:p>
            <a:pPr algn="ctr"/>
            <a:endParaRPr lang="en-IN" dirty="0" smtClean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sp>
        <p:nvSpPr>
          <p:cNvPr id="9" name="Vertical Scroll 8"/>
          <p:cNvSpPr/>
          <p:nvPr/>
        </p:nvSpPr>
        <p:spPr>
          <a:xfrm>
            <a:off x="471486" y="6963242"/>
            <a:ext cx="4683838" cy="3079392"/>
          </a:xfrm>
          <a:prstGeom prst="verticalScroll">
            <a:avLst>
              <a:gd name="adj" fmla="val 2053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N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IN" sz="13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IN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FREE </a:t>
            </a:r>
            <a:r>
              <a:rPr lang="en-IN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PAPER &amp; POSTER PAPER </a:t>
            </a:r>
            <a:r>
              <a:rPr lang="en-IN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PRESENTATIONS</a:t>
            </a:r>
          </a:p>
          <a:p>
            <a:pPr algn="r"/>
            <a:endParaRPr lang="en-IN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IN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IN" sz="16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Topic:Related</a:t>
            </a:r>
            <a:r>
              <a:rPr lang="en-IN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IN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 Gynaecology and Obstetrics</a:t>
            </a:r>
          </a:p>
          <a:p>
            <a:endParaRPr lang="en-IN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IN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LAST DATE FOR ABSTRACT SUBMISSION: 30</a:t>
            </a:r>
            <a:r>
              <a:rPr lang="en-IN" sz="1600" baseline="30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</a:t>
            </a:r>
            <a:r>
              <a:rPr lang="en-IN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DEC </a:t>
            </a:r>
            <a:r>
              <a:rPr lang="en-IN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2019</a:t>
            </a:r>
          </a:p>
          <a:p>
            <a:pPr algn="ctr"/>
            <a:r>
              <a:rPr lang="en-IN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Abstract to be in </a:t>
            </a:r>
            <a:r>
              <a:rPr lang="en-IN" sz="1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word format </a:t>
            </a:r>
            <a:r>
              <a:rPr lang="en-IN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and send to</a:t>
            </a:r>
          </a:p>
          <a:p>
            <a:pPr algn="ctr"/>
            <a:r>
              <a:rPr lang="en-IN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IN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6"/>
              </a:rPr>
              <a:t>officebsog@gmail.com</a:t>
            </a:r>
            <a:r>
              <a:rPr lang="en-IN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/ </a:t>
            </a:r>
            <a:r>
              <a:rPr lang="en-IN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5"/>
              </a:rPr>
              <a:t>presidentbsog@gmail.com</a:t>
            </a:r>
            <a:r>
              <a:rPr lang="en-IN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IN" sz="13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IN" sz="13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8537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479" y="191912"/>
            <a:ext cx="5915025" cy="2356556"/>
          </a:xfrm>
        </p:spPr>
        <p:txBody>
          <a:bodyPr/>
          <a:lstStyle/>
          <a:p>
            <a:r>
              <a:rPr lang="en-IN" dirty="0" smtClean="0"/>
              <a:t>                              GNANAVARSHA 2019-20</a:t>
            </a:r>
            <a:br>
              <a:rPr lang="en-IN" dirty="0" smtClean="0"/>
            </a:br>
            <a:r>
              <a:rPr lang="en-IN" dirty="0"/>
              <a:t>	</a:t>
            </a:r>
            <a:r>
              <a:rPr lang="en-IN" dirty="0" smtClean="0"/>
              <a:t>				REGISTRATION FORM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207172"/>
            <a:ext cx="5915025" cy="93016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 smtClean="0"/>
              <a:t>Dr. _________________________________________________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Medical council No: ____________________________________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Medical Council:________________________________________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Address:_______________________________________________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_______________________________________________________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Phone No_________________ Email__________________________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Registration details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Last date to register: 30</a:t>
            </a:r>
            <a:r>
              <a:rPr lang="en-IN" baseline="30000" dirty="0" smtClean="0"/>
              <a:t>th</a:t>
            </a:r>
            <a:r>
              <a:rPr lang="en-IN" dirty="0" smtClean="0"/>
              <a:t> December 2019</a:t>
            </a:r>
          </a:p>
          <a:p>
            <a:pPr marL="0" indent="0">
              <a:buNone/>
            </a:pPr>
            <a:r>
              <a:rPr lang="en-IN" dirty="0" smtClean="0"/>
              <a:t>Cash / Cheque or DD No.__________________________________</a:t>
            </a:r>
          </a:p>
          <a:p>
            <a:pPr marL="0" indent="0">
              <a:buNone/>
            </a:pPr>
            <a:r>
              <a:rPr lang="en-IN" dirty="0" smtClean="0"/>
              <a:t>Amount_________________  Bank</a:t>
            </a:r>
            <a:r>
              <a:rPr lang="en-IN" dirty="0" smtClean="0"/>
              <a:t>___________________________</a:t>
            </a:r>
          </a:p>
          <a:p>
            <a:pPr marL="0" indent="0">
              <a:buNone/>
            </a:pPr>
            <a:r>
              <a:rPr lang="en-IN" b="1" dirty="0" smtClean="0">
                <a:solidFill>
                  <a:srgbClr val="FF0000"/>
                </a:solidFill>
              </a:rPr>
              <a:t>FOR Online registration: www.bsog.in</a:t>
            </a:r>
            <a:endParaRPr lang="en-IN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ABSTRACT for free paper &amp; Poster Presentation:</a:t>
            </a:r>
          </a:p>
          <a:p>
            <a:r>
              <a:rPr lang="en-IN" dirty="0" smtClean="0"/>
              <a:t>Word format about 200 words to be sent to </a:t>
            </a:r>
            <a:r>
              <a:rPr lang="en-IN" dirty="0" smtClean="0">
                <a:hlinkClick r:id="rId3"/>
              </a:rPr>
              <a:t>officebsog@gmail.com/presidentbsog@gmail.com</a:t>
            </a:r>
            <a:endParaRPr lang="en-IN" dirty="0" smtClean="0"/>
          </a:p>
          <a:p>
            <a:r>
              <a:rPr lang="en-IN" dirty="0" smtClean="0"/>
              <a:t>Poster size – 2ft width 4ft length (measurement to be maintained to avoid overlapping with other posters</a:t>
            </a:r>
          </a:p>
          <a:p>
            <a:endParaRPr lang="en-IN" dirty="0"/>
          </a:p>
          <a:p>
            <a:pPr marL="0" indent="0" algn="ctr">
              <a:buNone/>
            </a:pPr>
            <a:r>
              <a:rPr lang="en-IN" dirty="0" smtClean="0"/>
              <a:t>FILLED REGISTRATION FORM TO BE SENT TO</a:t>
            </a:r>
          </a:p>
          <a:p>
            <a:pPr algn="ctr"/>
            <a:endParaRPr lang="en-IN" dirty="0" smtClean="0"/>
          </a:p>
          <a:p>
            <a:pPr algn="ctr"/>
            <a:r>
              <a:rPr lang="en-IN" dirty="0" smtClean="0"/>
              <a:t>BSOG, NO.16F, API BHAVANA, MILLERS TANK BED ROAD,</a:t>
            </a:r>
          </a:p>
          <a:p>
            <a:pPr algn="ctr"/>
            <a:r>
              <a:rPr lang="en-IN" dirty="0" smtClean="0"/>
              <a:t>VASANTHNAGAR, BENGALURU 560052</a:t>
            </a:r>
          </a:p>
          <a:p>
            <a:pPr algn="ctr"/>
            <a:r>
              <a:rPr lang="en-IN" dirty="0" smtClean="0"/>
              <a:t>PH: 22353515</a:t>
            </a:r>
          </a:p>
          <a:p>
            <a:pPr algn="ctr"/>
            <a:endParaRPr lang="en-IN" dirty="0"/>
          </a:p>
          <a:p>
            <a:pPr algn="ctr"/>
            <a:r>
              <a:rPr lang="en-IN" dirty="0" smtClean="0"/>
              <a:t>FOR Online registration: www.bsog.in</a:t>
            </a:r>
          </a:p>
          <a:p>
            <a:endParaRPr lang="en-IN" dirty="0"/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4" y="191912"/>
            <a:ext cx="1369460" cy="161964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850815"/>
              </p:ext>
            </p:extLst>
          </p:nvPr>
        </p:nvGraphicFramePr>
        <p:xfrm>
          <a:off x="581328" y="5593080"/>
          <a:ext cx="5772176" cy="1005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86088"/>
                <a:gridCol w="2886088"/>
              </a:tblGrid>
              <a:tr h="0"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chemeClr val="tx1"/>
                          </a:solidFill>
                        </a:rPr>
                        <a:t>MEMBER (CONSULTANT)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 </a:t>
                      </a:r>
                      <a:r>
                        <a:rPr lang="en-IN" sz="1600" b="1" dirty="0" smtClean="0">
                          <a:solidFill>
                            <a:schemeClr val="tx1"/>
                          </a:solidFill>
                        </a:rPr>
                        <a:t>INR</a:t>
                      </a:r>
                      <a:r>
                        <a:rPr lang="en-IN" sz="1600" b="1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IN" sz="1600" b="1" dirty="0" smtClean="0">
                          <a:solidFill>
                            <a:schemeClr val="tx1"/>
                          </a:solidFill>
                        </a:rPr>
                        <a:t>1500 + 270 (tax)  1770/-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POST GRADUATE (MEMBER)</a:t>
                      </a:r>
                      <a:endParaRPr lang="en-IN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INR</a:t>
                      </a:r>
                      <a:r>
                        <a:rPr lang="en-IN" sz="1600" b="1" baseline="0" dirty="0" smtClean="0"/>
                        <a:t> 1000 + 18O (TAX) = 1180/-</a:t>
                      </a:r>
                      <a:endParaRPr lang="en-IN" sz="1600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NON MEMBER </a:t>
                      </a:r>
                      <a:endParaRPr lang="en-IN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b="1" dirty="0" smtClean="0"/>
                        <a:t>INR 2000</a:t>
                      </a:r>
                      <a:r>
                        <a:rPr lang="en-IN" sz="1600" b="1" baseline="0" dirty="0" smtClean="0"/>
                        <a:t> + 360 (TAX) = 2360/-</a:t>
                      </a:r>
                      <a:endParaRPr lang="en-IN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655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391</Words>
  <Application>Microsoft Office PowerPoint</Application>
  <PresentationFormat>Widescreen</PresentationFormat>
  <Paragraphs>102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BANGALORE SOCIETY OF OBSTETRICS AND GYNAECOLOGY GNANAVARSHA 2019-20 Theme: Conquering challenges in womens health 4th &amp; 5th January 2020 Venue: Vruksha Hall, Gayathri Vihar palace Grounds , Bengaluru</vt:lpstr>
      <vt:lpstr>REGISTRATION DETAILS: </vt:lpstr>
      <vt:lpstr>                              GNANAVARSHA 2019-20      REGISTRATION FORM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</cp:revision>
  <dcterms:created xsi:type="dcterms:W3CDTF">2019-12-06T07:22:51Z</dcterms:created>
  <dcterms:modified xsi:type="dcterms:W3CDTF">2019-12-11T10:18:56Z</dcterms:modified>
</cp:coreProperties>
</file>